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99"/>
    <p:restoredTop sz="62918"/>
  </p:normalViewPr>
  <p:slideViewPr>
    <p:cSldViewPr snapToGrid="0" snapToObjects="1" showGuides="1">
      <p:cViewPr>
        <p:scale>
          <a:sx n="84" d="100"/>
          <a:sy n="84" d="100"/>
        </p:scale>
        <p:origin x="144"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877652848"/>
        <c:axId val="-187762792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877727984"/>
        <c:axId val="-1877012320"/>
      </c:barChart>
      <c:catAx>
        <c:axId val="-18776528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877627920"/>
        <c:crossesAt val="0.0"/>
        <c:auto val="1"/>
        <c:lblAlgn val="ctr"/>
        <c:lblOffset val="100"/>
        <c:noMultiLvlLbl val="0"/>
      </c:catAx>
      <c:valAx>
        <c:axId val="-187762792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877652848"/>
        <c:crosses val="autoZero"/>
        <c:crossBetween val="between"/>
      </c:valAx>
      <c:valAx>
        <c:axId val="-1877012320"/>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877727984"/>
        <c:crosses val="max"/>
        <c:crossBetween val="between"/>
      </c:valAx>
      <c:catAx>
        <c:axId val="-1877727984"/>
        <c:scaling>
          <c:orientation val="minMax"/>
        </c:scaling>
        <c:delete val="1"/>
        <c:axPos val="b"/>
        <c:numFmt formatCode="General" sourceLinked="1"/>
        <c:majorTickMark val="out"/>
        <c:minorTickMark val="none"/>
        <c:tickLblPos val="nextTo"/>
        <c:crossAx val="-1877012320"/>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872405872"/>
        <c:axId val="-1872432944"/>
      </c:scatterChart>
      <c:valAx>
        <c:axId val="-187240587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872432944"/>
        <c:crosses val="autoZero"/>
        <c:crossBetween val="midCat"/>
      </c:valAx>
      <c:valAx>
        <c:axId val="-1872432944"/>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872405872"/>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577043216"/>
        <c:axId val="-1577053376"/>
      </c:barChart>
      <c:catAx>
        <c:axId val="-1577043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053376"/>
        <c:crosses val="autoZero"/>
        <c:auto val="1"/>
        <c:lblAlgn val="ctr"/>
        <c:lblOffset val="100"/>
        <c:noMultiLvlLbl val="0"/>
      </c:catAx>
      <c:valAx>
        <c:axId val="-1577053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0432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2 procs </a:t>
            </a:r>
            <a:r>
              <a:rPr lang="en-US" baseline="0" dirty="0" err="1" smtClean="0"/>
              <a:t>simult</a:t>
            </a:r>
            <a:r>
              <a:rPr lang="en-US" baseline="0" dirty="0" smtClean="0"/>
              <a:t>. Accessing the same memory cluster.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no gains at all and 50% depending on the particular </a:t>
            </a:r>
            <a:r>
              <a:rPr lang="en-US" baseline="0" dirty="0" smtClean="0"/>
              <a:t>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a:p>
            <a:endParaRPr lang="en-US" baseline="0" dirty="0" smtClean="0"/>
          </a:p>
          <a:p>
            <a:r>
              <a:rPr lang="en-US" baseline="0" dirty="0" smtClean="0"/>
              <a:t>ADD IF REQUIRED:</a:t>
            </a:r>
          </a:p>
          <a:p>
            <a:endParaRPr lang="en-US" baseline="0" dirty="0" smtClean="0"/>
          </a:p>
          <a:p>
            <a:r>
              <a:rPr lang="en-US" baseline="0" dirty="0" smtClean="0"/>
              <a:t>This architecture is very similar to a network processor or a multi-core processor where an array of processors shares access to a pool of shared memory. There are two big differences. One, the processors here have an instruction set borrowed from RMT, which gives the instructions much more parallelism than a standard processor. Second, we custom build the crossbar between processors and memories, unlike the general-purpose interconnect between procs and memories in a network processor or a multi-core processor.</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In </a:t>
            </a:r>
            <a:r>
              <a:rPr lang="en-US" baseline="0" dirty="0" smtClean="0"/>
              <a:t>general, the scheduling and placement problems are linked. In the sense that they need to be solved jointly, and you can’t solve one independent of the other. For instance, in RMT because memory is local to each stage, you cannot schedule a table’s matches and actions in a particular stage unless the table’s memory has also been placed in the same stage.</a:t>
            </a:r>
          </a:p>
          <a:p>
            <a:endParaRPr lang="en-US" baseline="0" dirty="0" smtClean="0"/>
          </a:p>
          <a:p>
            <a:r>
              <a:rPr lang="en-US" baseline="0" dirty="0" smtClean="0"/>
              <a:t>An interesting consequence of </a:t>
            </a:r>
            <a:r>
              <a:rPr lang="en-US" baseline="0" dirty="0" err="1" smtClean="0"/>
              <a:t>dRMT’s</a:t>
            </a:r>
            <a:r>
              <a:rPr lang="en-US" baseline="0" dirty="0" smtClean="0"/>
              <a:t> crossbar is that we can formally prove that scheduling and placement are decoupled in </a:t>
            </a:r>
            <a:r>
              <a:rPr lang="en-US" baseline="0" dirty="0" err="1" smtClean="0"/>
              <a:t>dRMT</a:t>
            </a:r>
            <a:r>
              <a:rPr lang="en-US" baseline="0" dirty="0" smtClean="0"/>
              <a:t>. What does this mean? It means we can solve two independent problems for placement and scheduling, and then combine the solutions together, and there won’t be any case of two processors accessing the same memory cluster in one clock cycle.</a:t>
            </a:r>
          </a:p>
          <a:p>
            <a:endParaRPr lang="en-US" baseline="0" dirty="0" smtClean="0"/>
          </a:p>
          <a:p>
            <a:r>
              <a:rPr lang="en-US" baseline="0" dirty="0" smtClean="0"/>
              <a:t>What are these two problems? For placement, we want to assign tables to clusters while ensuring that the sum of all table sizes in a cluster does not exceed the cluster size. We also need to ensure the crossbar is not oversubscribed because the crossbar can only deliver a limited number of keys to a memory cluster every clock cycle.</a:t>
            </a:r>
          </a:p>
          <a:p>
            <a:endParaRPr lang="en-US" baseline="0" dirty="0" smtClean="0"/>
          </a:p>
          <a:p>
            <a:r>
              <a:rPr lang="en-US" baseline="0" dirty="0" smtClean="0"/>
              <a:t>Similarly, for scheduling, we need to respect the fact that each processor can only do a limited number of matches and actions every clock cycle. Again, we need to ensure that the processor side of the crossbar is not oversubscribed because the crossbar can only carry a limited number of keys from each processor every clock cycle.</a:t>
            </a:r>
          </a:p>
          <a:p>
            <a:endParaRPr lang="en-US" baseline="0" dirty="0" smtClean="0"/>
          </a:p>
          <a:p>
            <a:r>
              <a:rPr lang="en-US" baseline="0" dirty="0" smtClean="0"/>
              <a:t>The consequence of this is that we have two simpler independent compilation problems in RMT. Prior work on compilation to programmable switches by Jose et al already handles the table placement problem, so here we focus on the scheduling problem alone.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The second column is </a:t>
            </a:r>
            <a:r>
              <a:rPr lang="en-US" baseline="0" dirty="0" err="1" smtClean="0"/>
              <a:t>dRMT</a:t>
            </a:r>
            <a:r>
              <a:rPr lang="en-US" baseline="0" dirty="0" smtClean="0"/>
              <a:t> and the last one is a lower bound on the number of processors required to run a program at 1 packet per cycle. We get this by summing up the computational requirements of all nodes and dividing by the capacity of each processor.</a:t>
            </a:r>
          </a:p>
          <a:p>
            <a:endParaRPr lang="en-US" baseline="0" dirty="0" smtClean="0"/>
          </a:p>
          <a:p>
            <a:r>
              <a:rPr lang="en-US" baseline="0" dirty="0" smtClean="0"/>
              <a:t>We see that </a:t>
            </a:r>
            <a:r>
              <a:rPr lang="en-US" baseline="0" dirty="0" err="1" smtClean="0"/>
              <a:t>dRMT</a:t>
            </a:r>
            <a:r>
              <a:rPr lang="en-US" baseline="0" dirty="0" smtClean="0"/>
              <a:t> improves on RMT and reaches the lower bound, meaning we can’t do better than it.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So to perform a lookup on one table, which should require only one match key, you are forced to use three match keys just because it was a large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microsoft.com/office/2007/relationships/media" Target="../media/media22.m4a"/><Relationship Id="rId2" Type="http://schemas.openxmlformats.org/officeDocument/2006/relationships/audio" Target="../media/media22.m4a"/><Relationship Id="rId3" Type="http://schemas.openxmlformats.org/officeDocument/2006/relationships/slideLayout" Target="../slideLayouts/slideLayout6.xml"/><Relationship Id="rId4"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3351"/>
    </mc:Choice>
    <mc:Fallback>
      <p:transition spd="slow" advTm="13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41485"/>
    </mc:Choice>
    <mc:Fallback>
      <p:transition spd="slow" advTm="41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Can </a:t>
            </a:r>
            <a:r>
              <a:rPr lang="en-US" sz="3200" dirty="0" err="1" smtClean="0"/>
              <a:t>dRMT</a:t>
            </a:r>
            <a:r>
              <a:rPr lang="en-US" sz="3200" dirty="0" smtClean="0"/>
              <a:t> provide deterministic throughput and latency?</a:t>
            </a:r>
            <a:endParaRPr lang="en-US" sz="800" dirty="0" smtClean="0"/>
          </a:p>
          <a:p>
            <a:pPr>
              <a:buFont typeface="Wingdings" charset="2"/>
              <a:buChar char="Ø"/>
            </a:pPr>
            <a:r>
              <a:rPr lang="en-US" dirty="0" smtClean="0">
                <a:solidFill>
                  <a:srgbClr val="0432FF"/>
                </a:solidFill>
              </a:rPr>
              <a:t>Yes. Compiler schedules programs to eliminate contention using an ILP.</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(0-50%)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23226"/>
    </mc:Choice>
    <mc:Fallback>
      <p:transition spd="slow" advTm="123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7772"/>
    </mc:Choice>
    <mc:Fallback>
      <p:transition spd="slow" advTm="3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63670"/>
    </mc:Choice>
    <mc:Fallback>
      <p:transition spd="slow" advTm="63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60972"/>
    </mc:Choice>
    <mc:Fallback>
      <p:transition spd="slow" advTm="6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9717"/>
    </mc:Choice>
    <mc:Fallback>
      <p:transition spd="slow" advTm="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14227"/>
    </mc:Choice>
    <mc:Fallback>
      <p:transition spd="slow" advTm="1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0409"/>
    </mc:Choice>
    <mc:Fallback>
      <p:transition spd="slow" advTm="1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7163"/>
    </mc:Choice>
    <mc:Fallback>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0813"/>
    </mc:Choice>
    <mc:Fallback>
      <p:transition spd="slow" advTm="2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8944"/>
    </mc:Choice>
    <mc:Fallback>
      <p:transition spd="slow" advTm="58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2658"/>
    </mc:Choice>
    <mc:Fallback>
      <p:transition spd="slow" advTm="1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33186"/>
    </mc:Choice>
    <mc:Fallback>
      <p:transition spd="slow" advTm="3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a:t>
            </a:r>
            <a:r>
              <a:rPr lang="en-US" dirty="0" smtClean="0"/>
              <a:t>delays: </a:t>
            </a:r>
            <a:r>
              <a:rPr lang="en-US" dirty="0" smtClean="0"/>
              <a:t>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6493"/>
    </mc:Choice>
    <mc:Fallback>
      <p:transition spd="slow" advTm="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7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77">
                                            <p:bg/>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77">
                                            <p:txEl>
                                              <p:pRg st="2" end="2"/>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3"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5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2852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7100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spTree>
    <p:extLst>
      <p:ext uri="{BB962C8B-B14F-4D97-AF65-F5344CB8AC3E}">
        <p14:creationId xmlns:p14="http://schemas.microsoft.com/office/powerpoint/2010/main" val="9339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spTree>
    <p:extLst>
      <p:ext uri="{BB962C8B-B14F-4D97-AF65-F5344CB8AC3E}">
        <p14:creationId xmlns:p14="http://schemas.microsoft.com/office/powerpoint/2010/main" val="850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6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3"/>
          <a:stretch>
            <a:fillRect/>
          </a:stretch>
        </p:blipFill>
        <p:spPr>
          <a:xfrm>
            <a:off x="3818779" y="774737"/>
            <a:ext cx="4938305" cy="2488749"/>
          </a:xfrm>
          <a:prstGeom prst="rect">
            <a:avLst/>
          </a:prstGeom>
        </p:spPr>
      </p:pic>
    </p:spTree>
    <p:extLst>
      <p:ext uri="{BB962C8B-B14F-4D97-AF65-F5344CB8AC3E}">
        <p14:creationId xmlns:p14="http://schemas.microsoft.com/office/powerpoint/2010/main" val="620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80608"/>
    </mc:Choice>
    <mc:Fallback>
      <p:transition spd="slow" advTm="80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5" name="Sound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9454"/>
    </mc:Choice>
    <mc:Fallback>
      <p:transition advTm="19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0052">
        <p:fade/>
      </p:transition>
    </mc:Choice>
    <mc:Fallback>
      <p:transition spd="med" advTm="200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6293">
        <p:fade/>
      </p:transition>
    </mc:Choice>
    <mc:Fallback>
      <p:transition spd="med" advTm="262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4"/>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16411">
        <p:fade/>
      </p:transition>
    </mc:Choice>
    <mc:Fallback>
      <p:transition spd="med" advTm="164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11015"/>
    </mc:Choice>
    <mc:Fallback>
      <p:transition advTm="11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9" name="Sound 7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92364"/>
    </mc:Choice>
    <mc:Fallback>
      <p:transition spd="slow" advTm="92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9"/>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2|17|6.3|9.5|2.1|1.7"/>
</p:tagLst>
</file>

<file path=ppt/tags/tag10.xml><?xml version="1.0" encoding="utf-8"?>
<p:tagLst xmlns:a="http://schemas.openxmlformats.org/drawingml/2006/main" xmlns:r="http://schemas.openxmlformats.org/officeDocument/2006/relationships" xmlns:p="http://schemas.openxmlformats.org/presentationml/2006/main">
  <p:tag name="TIMING" val="|9.5|13.6|30.4"/>
</p:tagLst>
</file>

<file path=ppt/tags/tag11.xml><?xml version="1.0" encoding="utf-8"?>
<p:tagLst xmlns:a="http://schemas.openxmlformats.org/drawingml/2006/main" xmlns:r="http://schemas.openxmlformats.org/officeDocument/2006/relationships" xmlns:p="http://schemas.openxmlformats.org/presentationml/2006/main">
  <p:tag name="TIMING" val="|2.1|10|6.5|9.7|7.5|16.4|4.9"/>
</p:tagLst>
</file>

<file path=ppt/tags/tag12.xml><?xml version="1.0" encoding="utf-8"?>
<p:tagLst xmlns:a="http://schemas.openxmlformats.org/drawingml/2006/main" xmlns:r="http://schemas.openxmlformats.org/officeDocument/2006/relationships" xmlns:p="http://schemas.openxmlformats.org/presentationml/2006/main">
  <p:tag name="TIMING" val="|3.9|11.9|9.8"/>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1.8|56.3"/>
</p:tagLst>
</file>

<file path=ppt/tags/tag3.xml><?xml version="1.0" encoding="utf-8"?>
<p:tagLst xmlns:a="http://schemas.openxmlformats.org/drawingml/2006/main" xmlns:r="http://schemas.openxmlformats.org/officeDocument/2006/relationships" xmlns:p="http://schemas.openxmlformats.org/presentationml/2006/main">
  <p:tag name="TIMING" val="|6"/>
</p:tagLst>
</file>

<file path=ppt/tags/tag4.xml><?xml version="1.0" encoding="utf-8"?>
<p:tagLst xmlns:a="http://schemas.openxmlformats.org/drawingml/2006/main" xmlns:r="http://schemas.openxmlformats.org/officeDocument/2006/relationships" xmlns:p="http://schemas.openxmlformats.org/presentationml/2006/main">
  <p:tag name="TIMING" val="|19.3|1.9"/>
</p:tagLst>
</file>

<file path=ppt/tags/tag5.xml><?xml version="1.0" encoding="utf-8"?>
<p:tagLst xmlns:a="http://schemas.openxmlformats.org/drawingml/2006/main" xmlns:r="http://schemas.openxmlformats.org/officeDocument/2006/relationships" xmlns:p="http://schemas.openxmlformats.org/presentationml/2006/main">
  <p:tag name="TIMING" val="|0.8|0.6|1.8|3.2"/>
</p:tagLst>
</file>

<file path=ppt/tags/tag6.xml><?xml version="1.0" encoding="utf-8"?>
<p:tagLst xmlns:a="http://schemas.openxmlformats.org/drawingml/2006/main" xmlns:r="http://schemas.openxmlformats.org/officeDocument/2006/relationships" xmlns:p="http://schemas.openxmlformats.org/presentationml/2006/main">
  <p:tag name="TIMING" val="|18|8.1|1.2|8.1|9.5|7.5|10.3"/>
</p:tagLst>
</file>

<file path=ppt/tags/tag7.xml><?xml version="1.0" encoding="utf-8"?>
<p:tagLst xmlns:a="http://schemas.openxmlformats.org/drawingml/2006/main" xmlns:r="http://schemas.openxmlformats.org/officeDocument/2006/relationships" xmlns:p="http://schemas.openxmlformats.org/presentationml/2006/main">
  <p:tag name="TIMING" val="|11.8|4.9|7.9"/>
</p:tagLst>
</file>

<file path=ppt/tags/tag8.xml><?xml version="1.0" encoding="utf-8"?>
<p:tagLst xmlns:a="http://schemas.openxmlformats.org/drawingml/2006/main" xmlns:r="http://schemas.openxmlformats.org/officeDocument/2006/relationships" xmlns:p="http://schemas.openxmlformats.org/presentationml/2006/main">
  <p:tag name="TIMING" val="|11.1|21.6|6|8.9|27.5|21.4"/>
</p:tagLst>
</file>

<file path=ppt/tags/tag9.xml><?xml version="1.0" encoding="utf-8"?>
<p:tagLst xmlns:a="http://schemas.openxmlformats.org/drawingml/2006/main" xmlns:r="http://schemas.openxmlformats.org/officeDocument/2006/relationships" xmlns:p="http://schemas.openxmlformats.org/presentationml/2006/main">
  <p:tag name="TIMING" val="|6.7|4.6|4.2|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11847</TotalTime>
  <Words>6855</Words>
  <Application>Microsoft Macintosh PowerPoint</Application>
  <PresentationFormat>Widescreen</PresentationFormat>
  <Paragraphs>1344</Paragraphs>
  <Slides>47</Slides>
  <Notes>44</Notes>
  <HiddenSlides>1</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2678</cp:revision>
  <dcterms:created xsi:type="dcterms:W3CDTF">2017-05-13T13:11:05Z</dcterms:created>
  <dcterms:modified xsi:type="dcterms:W3CDTF">2017-08-21T16:24:47Z</dcterms:modified>
</cp:coreProperties>
</file>